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39"/>
  </p:notesMasterIdLst>
  <p:handoutMasterIdLst>
    <p:handoutMasterId r:id="rId40"/>
  </p:handoutMasterIdLst>
  <p:sldIdLst>
    <p:sldId id="394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62" r:id="rId30"/>
    <p:sldId id="563" r:id="rId31"/>
    <p:sldId id="564" r:id="rId32"/>
    <p:sldId id="565" r:id="rId33"/>
    <p:sldId id="566" r:id="rId34"/>
    <p:sldId id="567" r:id="rId35"/>
    <p:sldId id="571" r:id="rId36"/>
    <p:sldId id="569" r:id="rId37"/>
    <p:sldId id="570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D49E"/>
    <a:srgbClr val="663606"/>
    <a:srgbClr val="663802"/>
    <a:srgbClr val="FB816D"/>
    <a:srgbClr val="FB81B6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 autoAdjust="0"/>
    <p:restoredTop sz="86446" autoAdjust="0"/>
  </p:normalViewPr>
  <p:slideViewPr>
    <p:cSldViewPr>
      <p:cViewPr varScale="1">
        <p:scale>
          <a:sx n="92" d="100"/>
          <a:sy n="92" d="100"/>
        </p:scale>
        <p:origin x="31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1/25/2016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98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29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86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E71C3-3A82-4C72-B06D-032E4435E670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7920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615EF7-4B3A-407F-90CC-326B1E41BE2A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36" y="4272197"/>
            <a:ext cx="5011798" cy="4047344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207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/>
              <a:t>Множество – йерархия, библиотека от класове, някаква съвкупност от свързани, зависими обекти</a:t>
            </a:r>
          </a:p>
          <a:p>
            <a:r>
              <a:rPr lang="bg-BG"/>
              <a:t>Множеството може ли да е само един обект?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6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24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74328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29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83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9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96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04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1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1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3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8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7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7388"/>
            <a:ext cx="6092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099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pPr/>
              <a:t>1/25/2016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pPr/>
              <a:t>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1/25/2016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dofactory.com/net/singleton-design-patter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orey.quickshiftconsulting.com/blog/first-pos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factory-method-design-patter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factory.com/net/abstract-factory-design-patter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dofactory.com/net/builder-design-patter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dofactory.com/net/prototype-design-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8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high-quality-code" TargetMode="External"/><Relationship Id="rId10" Type="http://schemas.openxmlformats.org/officeDocument/2006/relationships/image" Target="../media/image37.png"/><Relationship Id="rId19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24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06434" y="533400"/>
            <a:ext cx="7772400" cy="1739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Design </a:t>
            </a:r>
            <a:r>
              <a:rPr lang="en-US" sz="4800" dirty="0" smtClean="0"/>
              <a:t>Patterns: Introduction.</a:t>
            </a:r>
            <a:br>
              <a:rPr lang="en-US" sz="4800" dirty="0" smtClean="0"/>
            </a:br>
            <a:r>
              <a:rPr lang="en-US" sz="4800" dirty="0" smtClean="0"/>
              <a:t>Creational Design Patterns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4033" y="2273143"/>
            <a:ext cx="7926779" cy="1192474"/>
          </a:xfrm>
        </p:spPr>
        <p:txBody>
          <a:bodyPr>
            <a:noAutofit/>
          </a:bodyPr>
          <a:lstStyle/>
          <a:p>
            <a:r>
              <a:rPr lang="en-US" sz="3600" dirty="0"/>
              <a:t>General and reusable solutions to </a:t>
            </a:r>
            <a:br>
              <a:rPr lang="en-US" sz="3600" dirty="0"/>
            </a:br>
            <a:r>
              <a:rPr lang="en-US" sz="3600" dirty="0"/>
              <a:t>common problems in software design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8" descr="http://www.candesprojects.com/wp-content/uploads/2009/10/designpatternscard-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3" y="3791758"/>
            <a:ext cx="3581400" cy="23239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softuni.bg</a:t>
            </a:r>
            <a:endParaRPr lang="en-US" sz="2000" dirty="0"/>
          </a:p>
        </p:txBody>
      </p:sp>
      <p:sp>
        <p:nvSpPr>
          <p:cNvPr id="1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12" name="Picture 11" descr="http://softuni.b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0286" y="3830714"/>
            <a:ext cx="2133598" cy="23414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576164">
            <a:off x="4939786" y="3668143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705014"/>
          </a:xfrm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Used to describe: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 design problem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Its solutions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Its consequences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Increases design vocabulary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Design at </a:t>
            </a:r>
            <a:r>
              <a:rPr lang="en-GB" dirty="0"/>
              <a:t>a higher level of abstraction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Enhances communication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"The hardest </a:t>
            </a:r>
            <a:r>
              <a:rPr lang="en-GB" dirty="0"/>
              <a:t>part of programming is coming up with good variable </a:t>
            </a:r>
            <a:r>
              <a:rPr lang="en-GB" dirty="0" smtClean="0"/>
              <a:t>names"</a:t>
            </a:r>
            <a:endParaRPr lang="en-GB" dirty="0"/>
          </a:p>
        </p:txBody>
      </p:sp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Pattern Name</a:t>
            </a:r>
          </a:p>
        </p:txBody>
      </p:sp>
      <p:pic>
        <p:nvPicPr>
          <p:cNvPr id="3074" name="Picture 2" descr="http://blogs.babycenter.com/wp-content/uploads/2011/04/baby-nam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478280"/>
            <a:ext cx="2963073" cy="2484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87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4412353"/>
          </a:xfrm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Describes when to apply the pattern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Explains the problem and its context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May describe specific design problems and/or object structures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May contain a list of </a:t>
            </a:r>
            <a:r>
              <a:rPr lang="en-GB" sz="3600" dirty="0" smtClean="0"/>
              <a:t>preconditions</a:t>
            </a:r>
            <a:br>
              <a:rPr lang="en-GB" sz="3600" dirty="0" smtClean="0"/>
            </a:br>
            <a:r>
              <a:rPr lang="en-GB" sz="3600" dirty="0" smtClean="0"/>
              <a:t>that </a:t>
            </a:r>
            <a:r>
              <a:rPr lang="en-GB" sz="3600" dirty="0"/>
              <a:t>must be met before </a:t>
            </a:r>
            <a:r>
              <a:rPr lang="en-GB" sz="3600" dirty="0" smtClean="0"/>
              <a:t>it makes</a:t>
            </a:r>
            <a:br>
              <a:rPr lang="en-GB" sz="3600" dirty="0" smtClean="0"/>
            </a:br>
            <a:r>
              <a:rPr lang="en-GB" sz="3600" dirty="0" smtClean="0"/>
              <a:t>sense </a:t>
            </a:r>
            <a:r>
              <a:rPr lang="en-GB" sz="3600" dirty="0"/>
              <a:t>to apply the pattern</a:t>
            </a:r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323579"/>
            <a:ext cx="3630877" cy="31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57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Describes the elements that make up the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Design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Relationships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Responsibilities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Collaborations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Does not describe specific concrete implementation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Abstract description of design problems and how the pattern solves it</a:t>
            </a:r>
          </a:p>
        </p:txBody>
      </p:sp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Solution</a:t>
            </a:r>
          </a:p>
        </p:txBody>
      </p:sp>
      <p:pic>
        <p:nvPicPr>
          <p:cNvPr id="2050" name="Picture 2" descr="http://www.clker.com/cliparts/f/A/y/K/p/Q/solution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751" y="1795632"/>
            <a:ext cx="2207054" cy="19381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925871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428015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Results and trade-offs of applying the pattern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/>
              <a:t>Critical for:</a:t>
            </a:r>
          </a:p>
          <a:p>
            <a:pPr lvl="1">
              <a:lnSpc>
                <a:spcPct val="100000"/>
              </a:lnSpc>
            </a:pPr>
            <a:r>
              <a:rPr lang="en-GB" sz="3600" dirty="0" smtClean="0"/>
              <a:t>Evaluating design</a:t>
            </a:r>
            <a:br>
              <a:rPr lang="en-GB" sz="3600" dirty="0" smtClean="0"/>
            </a:br>
            <a:r>
              <a:rPr lang="en-GB" sz="3600" dirty="0" smtClean="0"/>
              <a:t>alternatives</a:t>
            </a:r>
            <a:endParaRPr lang="en-GB" sz="3600" dirty="0"/>
          </a:p>
          <a:p>
            <a:pPr lvl="1">
              <a:lnSpc>
                <a:spcPct val="100000"/>
              </a:lnSpc>
            </a:pPr>
            <a:r>
              <a:rPr lang="en-GB" sz="3600" dirty="0" smtClean="0"/>
              <a:t>Understanding costs</a:t>
            </a:r>
            <a:endParaRPr lang="en-GB" sz="3600" dirty="0"/>
          </a:p>
          <a:p>
            <a:pPr lvl="1">
              <a:lnSpc>
                <a:spcPct val="100000"/>
              </a:lnSpc>
            </a:pPr>
            <a:r>
              <a:rPr lang="en-GB" sz="3600" dirty="0" smtClean="0"/>
              <a:t>Understanding benefits </a:t>
            </a:r>
          </a:p>
          <a:p>
            <a:pPr>
              <a:lnSpc>
                <a:spcPct val="100000"/>
              </a:lnSpc>
            </a:pPr>
            <a:r>
              <a:rPr lang="en-GB" sz="3600" dirty="0" smtClean="0"/>
              <a:t>Includes </a:t>
            </a:r>
            <a:r>
              <a:rPr lang="en-GB" sz="3600" dirty="0"/>
              <a:t>the impacts of a pattern on a system’s:</a:t>
            </a:r>
          </a:p>
          <a:p>
            <a:pPr lvl="1">
              <a:lnSpc>
                <a:spcPct val="100000"/>
              </a:lnSpc>
            </a:pPr>
            <a:r>
              <a:rPr lang="en-GB" sz="3600" dirty="0" smtClean="0"/>
              <a:t>Flexibility, Extensibility, Portability</a:t>
            </a:r>
            <a:endParaRPr lang="en-GB" sz="3600" dirty="0"/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Consequences</a:t>
            </a:r>
          </a:p>
        </p:txBody>
      </p:sp>
      <p:pic>
        <p:nvPicPr>
          <p:cNvPr id="4098" name="Picture 2" descr="http://www.kevinbrownlee.com/wp-content/uploads/2012/10/forgiveness-and-consequences-300x2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75" y="2362200"/>
            <a:ext cx="433181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138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40273"/>
            <a:ext cx="8938472" cy="820600"/>
          </a:xfrm>
        </p:spPr>
        <p:txBody>
          <a:bodyPr/>
          <a:lstStyle/>
          <a:p>
            <a:r>
              <a:rPr lang="en-US" dirty="0" smtClean="0"/>
              <a:t>Why Design Patterns?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0870">
            <a:off x="6264112" y="1758484"/>
            <a:ext cx="4697776" cy="248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2311">
            <a:off x="1317383" y="1547430"/>
            <a:ext cx="3694515" cy="292417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lumMod val="20000"/>
                <a:lumOff val="80000"/>
                <a:alpha val="6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630679"/>
          </a:xfrm>
        </p:spPr>
        <p:txBody>
          <a:bodyPr>
            <a:normAutofit lnSpcReduction="10000"/>
          </a:bodyPr>
          <a:lstStyle/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/>
              <a:t>Design patterns enable large-scale reuse of software </a:t>
            </a:r>
            <a:r>
              <a:rPr lang="en-GB" dirty="0" smtClean="0"/>
              <a:t>architectures</a:t>
            </a:r>
          </a:p>
          <a:p>
            <a:pPr marL="901700" lvl="1" indent="-363538">
              <a:lnSpc>
                <a:spcPct val="100000"/>
              </a:lnSpc>
              <a:spcBef>
                <a:spcPts val="300"/>
              </a:spcBef>
            </a:pPr>
            <a:r>
              <a:rPr lang="en-GB" dirty="0" smtClean="0"/>
              <a:t>Help </a:t>
            </a:r>
            <a:r>
              <a:rPr lang="en-GB" dirty="0"/>
              <a:t>document </a:t>
            </a:r>
            <a:r>
              <a:rPr lang="en-GB" dirty="0" smtClean="0"/>
              <a:t>how systems work</a:t>
            </a:r>
            <a:endParaRPr lang="en-GB" dirty="0"/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 smtClean="0"/>
              <a:t>Patterns explicitly </a:t>
            </a:r>
            <a:r>
              <a:rPr lang="en-GB" dirty="0"/>
              <a:t>capture expert knowledge and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design trade-offs</a:t>
            </a:r>
            <a:endParaRPr lang="en-GB" dirty="0"/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/>
              <a:t>Patterns help improve developer </a:t>
            </a:r>
            <a:r>
              <a:rPr lang="en-GB" dirty="0" smtClean="0"/>
              <a:t>communication (shared language)</a:t>
            </a:r>
            <a:endParaRPr lang="en-GB" dirty="0"/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/>
              <a:t>Pattern names form a common vocabulary</a:t>
            </a:r>
          </a:p>
          <a:p>
            <a:pPr marL="450850" indent="-450850">
              <a:lnSpc>
                <a:spcPct val="100000"/>
              </a:lnSpc>
              <a:spcBef>
                <a:spcPts val="300"/>
              </a:spcBef>
              <a:tabLst/>
            </a:pPr>
            <a:r>
              <a:rPr lang="en-GB" dirty="0"/>
              <a:t>Patterns help ease the transition to OO </a:t>
            </a:r>
            <a:r>
              <a:rPr lang="en-GB" dirty="0" smtClean="0"/>
              <a:t>technology</a:t>
            </a:r>
          </a:p>
          <a:p>
            <a:pPr marL="755596" lvl="1" indent="-450850">
              <a:lnSpc>
                <a:spcPct val="100000"/>
              </a:lnSpc>
              <a:spcBef>
                <a:spcPts val="300"/>
              </a:spcBef>
            </a:pPr>
            <a:r>
              <a:rPr lang="en-GB" dirty="0" smtClean="0"/>
              <a:t>If the project doesn’t currently use OOP</a:t>
            </a:r>
            <a:endParaRPr lang="en-GB" dirty="0"/>
          </a:p>
        </p:txBody>
      </p:sp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Benefits of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00135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7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Solutions to problems that recur with variations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 need for reuse if problem only arises in one context</a:t>
            </a:r>
          </a:p>
          <a:p>
            <a:pPr>
              <a:lnSpc>
                <a:spcPct val="100000"/>
              </a:lnSpc>
            </a:pPr>
            <a:r>
              <a:rPr lang="en-GB" dirty="0"/>
              <a:t>Solutions that require several steps: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Not all problems need all steps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Patterns can be overkill if solution is a simple linear set of </a:t>
            </a:r>
            <a:r>
              <a:rPr lang="en-GB" dirty="0" smtClean="0"/>
              <a:t>instructions!</a:t>
            </a:r>
          </a:p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Do not use patterns when not required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Overdesign is evil!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When to Use Patterns</a:t>
            </a:r>
            <a:r>
              <a:rPr lang="en-GB" dirty="0" smtClean="0"/>
              <a:t>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50893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Patterns do not lead to </a:t>
            </a:r>
            <a:r>
              <a:rPr lang="en-GB" dirty="0" smtClean="0"/>
              <a:t>a direct </a:t>
            </a:r>
            <a:r>
              <a:rPr lang="en-GB" dirty="0"/>
              <a:t>code reuse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Patterns are deceptively simple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Teams may suffer from pattern overload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Patterns are validated by experience and discussion rather than by automated testing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Integrating patterns into </a:t>
            </a:r>
            <a:r>
              <a:rPr lang="en-GB" dirty="0" smtClean="0"/>
              <a:t>the </a:t>
            </a:r>
            <a:r>
              <a:rPr lang="en-GB" dirty="0"/>
              <a:t>software development process is a human-intensive </a:t>
            </a:r>
            <a:r>
              <a:rPr lang="en-GB" dirty="0" smtClean="0"/>
              <a:t>activity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Use patterns if you understand them well</a:t>
            </a:r>
            <a:endParaRPr lang="en-GB" dirty="0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Drawbacks </a:t>
            </a:r>
            <a:r>
              <a:rPr lang="en-GB" dirty="0" smtClean="0"/>
              <a:t>of Design </a:t>
            </a:r>
            <a:r>
              <a:rPr lang="en-GB" dirty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8691536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Targets the wrong </a:t>
            </a:r>
            <a:r>
              <a:rPr lang="en-US" sz="3600" dirty="0" smtClean="0"/>
              <a:t>problem</a:t>
            </a:r>
          </a:p>
          <a:p>
            <a:pPr lvl="1"/>
            <a:r>
              <a:rPr lang="en-US" sz="3600" dirty="0"/>
              <a:t>The design patterns may just be a sign of some missing features of a given programming </a:t>
            </a:r>
            <a:r>
              <a:rPr lang="en-US" sz="3600" dirty="0" smtClean="0"/>
              <a:t>language</a:t>
            </a:r>
            <a:endParaRPr lang="en-US" sz="3600" dirty="0"/>
          </a:p>
          <a:p>
            <a:r>
              <a:rPr lang="en-US" sz="3600" dirty="0"/>
              <a:t>Lacks formal </a:t>
            </a:r>
            <a:r>
              <a:rPr lang="en-US" sz="3600" dirty="0" smtClean="0"/>
              <a:t>foundations</a:t>
            </a:r>
          </a:p>
          <a:p>
            <a:pPr lvl="1"/>
            <a:r>
              <a:rPr lang="en-US" sz="3600" dirty="0"/>
              <a:t>The study of design patterns has been excessively </a:t>
            </a:r>
            <a:r>
              <a:rPr lang="en-US" sz="3600" dirty="0" smtClean="0"/>
              <a:t>ad-hoc</a:t>
            </a:r>
            <a:endParaRPr lang="en-US" sz="3600" dirty="0"/>
          </a:p>
          <a:p>
            <a:r>
              <a:rPr lang="en-US" sz="3600" dirty="0"/>
              <a:t>Leads to inefficient solutions</a:t>
            </a:r>
          </a:p>
          <a:p>
            <a:r>
              <a:rPr lang="en-US" sz="3600" dirty="0"/>
              <a:t>Does not differ significantly from other </a:t>
            </a:r>
            <a:r>
              <a:rPr lang="en-US" sz="3600" dirty="0" smtClean="0"/>
              <a:t>abstractions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Criticism of 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7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 smtClean="0"/>
              <a:t>Types of Design Patterns</a:t>
            </a:r>
            <a:endParaRPr lang="en-US" dirty="0"/>
          </a:p>
        </p:txBody>
      </p:sp>
      <p:pic>
        <p:nvPicPr>
          <p:cNvPr id="7" name="Picture 6" descr="GoF_full_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219200"/>
            <a:ext cx="7926418" cy="3952300"/>
          </a:xfrm>
          <a:prstGeom prst="roundRect">
            <a:avLst>
              <a:gd name="adj" fmla="val 3163"/>
            </a:avLst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44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1"/>
            <a:ext cx="11579384" cy="5554479"/>
          </a:xfrm>
        </p:spPr>
        <p:txBody>
          <a:bodyPr>
            <a:normAutofit/>
          </a:bodyPr>
          <a:lstStyle/>
          <a:p>
            <a:r>
              <a:rPr lang="en-US" sz="4400" dirty="0"/>
              <a:t>What is a Design Pattern?</a:t>
            </a:r>
          </a:p>
          <a:p>
            <a:r>
              <a:rPr lang="en-US" sz="4400" dirty="0"/>
              <a:t>Why Design Patterns</a:t>
            </a:r>
            <a:r>
              <a:rPr lang="en-US" sz="4400" dirty="0" smtClean="0"/>
              <a:t>?</a:t>
            </a:r>
          </a:p>
          <a:p>
            <a:r>
              <a:rPr lang="en-US" sz="4400" dirty="0" smtClean="0"/>
              <a:t>Pros and Cons of Design Patterns</a:t>
            </a:r>
          </a:p>
          <a:p>
            <a:r>
              <a:rPr lang="en-US" sz="4400" dirty="0" smtClean="0"/>
              <a:t>Types of Design Patterns</a:t>
            </a:r>
            <a:endParaRPr lang="en-US" sz="4400" dirty="0"/>
          </a:p>
          <a:p>
            <a:pPr lvl="1"/>
            <a:r>
              <a:rPr lang="en-US" sz="4400" dirty="0" smtClean="0"/>
              <a:t>Creational patterns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8011" y="19812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Deal with initializing and configuring classes and objects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Describe ways to assemble objects to implement a new functionality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 smtClean="0"/>
              <a:t>Composition </a:t>
            </a:r>
            <a:r>
              <a:rPr lang="en-US" dirty="0"/>
              <a:t>of classes or objects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Behavioral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patterns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Deal with dynamic interactions among societies of classes and objects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How they distribute responsibility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Main </a:t>
            </a:r>
            <a:r>
              <a:rPr lang="en-US" dirty="0"/>
              <a:t>Types of Patterns</a:t>
            </a:r>
          </a:p>
        </p:txBody>
      </p:sp>
    </p:spTree>
    <p:extLst>
      <p:ext uri="{BB962C8B-B14F-4D97-AF65-F5344CB8AC3E}">
        <p14:creationId xmlns:p14="http://schemas.microsoft.com/office/powerpoint/2010/main" val="6808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3206649"/>
            <a:ext cx="10563648" cy="820600"/>
          </a:xfrm>
        </p:spPr>
        <p:txBody>
          <a:bodyPr/>
          <a:lstStyle/>
          <a:p>
            <a:r>
              <a:rPr lang="en-US" dirty="0"/>
              <a:t>Creational Patterns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218174">
            <a:off x="6657311" y="4637773"/>
            <a:ext cx="4488967" cy="9321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385691">
            <a:off x="875498" y="4448617"/>
            <a:ext cx="4688511" cy="13128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2634" y="1328538"/>
            <a:ext cx="5304232" cy="1586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162" y="1336983"/>
            <a:ext cx="5180251" cy="15237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97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Deal </a:t>
            </a:r>
            <a:r>
              <a:rPr lang="en-US" sz="3600" dirty="0"/>
              <a:t>with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object creation</a:t>
            </a:r>
            <a:r>
              <a:rPr lang="en-US" sz="3600" dirty="0"/>
              <a:t> </a:t>
            </a:r>
            <a:r>
              <a:rPr lang="en-US" sz="3600" dirty="0" smtClean="0"/>
              <a:t>mechanisms</a:t>
            </a:r>
          </a:p>
          <a:p>
            <a:r>
              <a:rPr lang="en-US" sz="3600" dirty="0" smtClean="0"/>
              <a:t>Trying </a:t>
            </a:r>
            <a:r>
              <a:rPr lang="en-US" sz="3600" dirty="0"/>
              <a:t>to create objects in a manner suitable to the </a:t>
            </a:r>
            <a:r>
              <a:rPr lang="en-US" sz="3600" dirty="0" smtClean="0"/>
              <a:t>situation</a:t>
            </a:r>
          </a:p>
          <a:p>
            <a:r>
              <a:rPr lang="en-US" sz="3600" dirty="0" smtClean="0"/>
              <a:t>Composed </a:t>
            </a:r>
            <a:r>
              <a:rPr lang="en-US" sz="3600" dirty="0"/>
              <a:t>of two dominant </a:t>
            </a:r>
            <a:r>
              <a:rPr lang="en-US" sz="3600" dirty="0" smtClean="0"/>
              <a:t>ideas</a:t>
            </a:r>
          </a:p>
          <a:p>
            <a:pPr lvl="1"/>
            <a:r>
              <a:rPr lang="en-US" sz="3600" dirty="0" smtClean="0"/>
              <a:t>Encapsulating </a:t>
            </a:r>
            <a:r>
              <a:rPr lang="en-US" sz="3600" dirty="0"/>
              <a:t>knowledge about which concrete classes the system uses</a:t>
            </a:r>
            <a:endParaRPr lang="en-US" sz="3600" dirty="0" smtClean="0"/>
          </a:p>
          <a:p>
            <a:pPr lvl="1"/>
            <a:r>
              <a:rPr lang="en-US" sz="3600" dirty="0" smtClean="0"/>
              <a:t>Hiding </a:t>
            </a:r>
            <a:r>
              <a:rPr lang="en-US" sz="3600" dirty="0"/>
              <a:t>how instances of these concrete classes are created and </a:t>
            </a:r>
            <a:r>
              <a:rPr lang="en-US" sz="3600" dirty="0" smtClean="0"/>
              <a:t>combined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Creational Patterns</a:t>
            </a:r>
          </a:p>
        </p:txBody>
      </p:sp>
    </p:spTree>
    <p:extLst>
      <p:ext uri="{BB962C8B-B14F-4D97-AF65-F5344CB8AC3E}">
        <p14:creationId xmlns:p14="http://schemas.microsoft.com/office/powerpoint/2010/main" val="375901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Singleton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class is a class that is supposed to have only one (single) instance</a:t>
            </a:r>
            <a:endParaRPr lang="bg-BG" dirty="0"/>
          </a:p>
          <a:p>
            <a:r>
              <a:rPr lang="en-US" dirty="0" smtClean="0"/>
              <a:t>Sometimes </a:t>
            </a:r>
            <a:r>
              <a:rPr lang="en-US" dirty="0"/>
              <a:t>Singleton is </a:t>
            </a:r>
            <a:r>
              <a:rPr lang="en-US" dirty="0" smtClean="0"/>
              <a:t>wrongly thought of </a:t>
            </a:r>
            <a:r>
              <a:rPr lang="en-US" dirty="0"/>
              <a:t>as a global </a:t>
            </a:r>
            <a:r>
              <a:rPr lang="en-US" dirty="0" smtClean="0"/>
              <a:t>variable – it is not!</a:t>
            </a:r>
          </a:p>
          <a:p>
            <a:r>
              <a:rPr lang="en-US" dirty="0" smtClean="0"/>
              <a:t>Possible problems: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Lazy loading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Thread-safe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www.dofactory.com/net/singleton-design-pattern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2383" y="3657600"/>
            <a:ext cx="6972227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770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Simple Factory creates (returns) one of many classes directly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is not </a:t>
            </a:r>
            <a:r>
              <a:rPr lang="en-US" dirty="0"/>
              <a:t>a</a:t>
            </a:r>
            <a:r>
              <a:rPr lang="en-US" dirty="0" smtClean="0"/>
              <a:t> Pattern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Often mistaken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Factory Pattern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Simple Factory vs. Factory Method vs. Abstract Factory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It is used quite often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is the preparation for the real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Export the object creation in one place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we </a:t>
            </a:r>
            <a:r>
              <a:rPr lang="en-US" dirty="0" smtClean="0"/>
              <a:t>make </a:t>
            </a:r>
            <a:r>
              <a:rPr lang="en-US" dirty="0"/>
              <a:t>changes, we make them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one place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hide complex object creation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 higher </a:t>
            </a:r>
            <a:r>
              <a:rPr lang="en-US" dirty="0"/>
              <a:t>level of </a:t>
            </a:r>
            <a:r>
              <a:rPr lang="en-US" dirty="0" smtClean="0"/>
              <a:t>abstraction</a:t>
            </a:r>
            <a:endParaRPr lang="bg-BG" dirty="0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Factory</a:t>
            </a:r>
            <a:endParaRPr lang="bg-BG" dirty="0"/>
          </a:p>
        </p:txBody>
      </p:sp>
      <p:pic>
        <p:nvPicPr>
          <p:cNvPr id="1026" name="Picture 2" descr="http://corey.quickshiftconsulting.com/uploads/1/9/2/6/1926413/718913.jpg?369x2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84" y="3505200"/>
            <a:ext cx="453082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Objects are created by a separate method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Produces objects as normal Factory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allows achieving higher reusability and flexibility in the changing applications</a:t>
            </a: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www.dofactory.com/net/factory-method-design-pattern</a:t>
            </a:r>
            <a:endParaRPr lang="en-US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Factory Method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212" y="3657600"/>
            <a:ext cx="7033293" cy="196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3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Abstraction in object creation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a family of related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Factory Pattern</a:t>
            </a:r>
            <a:r>
              <a:rPr lang="en-US" dirty="0" smtClean="0"/>
              <a:t> defines </a:t>
            </a:r>
            <a:br>
              <a:rPr lang="en-US" dirty="0" smtClean="0"/>
            </a:br>
            <a:r>
              <a:rPr lang="en-US" dirty="0" smtClean="0"/>
              <a:t>an interface for creating sets of linked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knowing their concrete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systems that are frequently changed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Provides a flexible mechanism for replacement of different sets</a:t>
            </a:r>
          </a:p>
          <a:p>
            <a:pPr>
              <a:lnSpc>
                <a:spcPct val="100000"/>
              </a:lnSpc>
            </a:pPr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www.dofactory.com/net/abstract-factory-design-pattern</a:t>
            </a:r>
            <a:r>
              <a:rPr lang="en-GB" dirty="0" smtClean="0"/>
              <a:t> </a:t>
            </a:r>
            <a:endParaRPr lang="bg-BG" b="0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Factory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7771" y="990600"/>
            <a:ext cx="4483094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20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Separates the construction of a complex object from </a:t>
            </a:r>
            <a:r>
              <a:rPr lang="en-US" dirty="0" smtClean="0"/>
              <a:t>its representation </a:t>
            </a:r>
            <a:r>
              <a:rPr lang="en-US" dirty="0"/>
              <a:t>so that the same construction process </a:t>
            </a:r>
            <a:r>
              <a:rPr lang="en-US" dirty="0" smtClean="0"/>
              <a:t>can create </a:t>
            </a:r>
            <a:r>
              <a:rPr lang="en-US" dirty="0"/>
              <a:t>different </a:t>
            </a:r>
            <a:r>
              <a:rPr lang="en-US" dirty="0" smtClean="0"/>
              <a:t>representations</a:t>
            </a:r>
          </a:p>
          <a:p>
            <a:r>
              <a:rPr lang="en-US" dirty="0" smtClean="0"/>
              <a:t>Separation of logic and data</a:t>
            </a:r>
          </a:p>
          <a:p>
            <a:r>
              <a:rPr lang="en-US" dirty="0" smtClean="0"/>
              <a:t>Good for making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fluent interface</a:t>
            </a:r>
          </a:p>
          <a:p>
            <a:r>
              <a:rPr lang="en-US" dirty="0" smtClean="0"/>
              <a:t>Solves 3 types of problems</a:t>
            </a:r>
          </a:p>
          <a:p>
            <a:pPr lvl="1"/>
            <a:r>
              <a:rPr lang="en-US" dirty="0" smtClean="0"/>
              <a:t>Too </a:t>
            </a:r>
            <a:r>
              <a:rPr lang="en-US" dirty="0"/>
              <a:t>many </a:t>
            </a:r>
            <a:r>
              <a:rPr lang="en-US" dirty="0" smtClean="0"/>
              <a:t>parameters </a:t>
            </a:r>
            <a:br>
              <a:rPr lang="en-US" dirty="0" smtClean="0"/>
            </a:br>
            <a:r>
              <a:rPr lang="en-US" dirty="0" smtClean="0"/>
              <a:t>("</a:t>
            </a:r>
            <a:r>
              <a:rPr lang="en-US" dirty="0"/>
              <a:t>telescoping constructor" </a:t>
            </a:r>
            <a:r>
              <a:rPr lang="en-US" dirty="0" smtClean="0"/>
              <a:t>anti-pattern)</a:t>
            </a:r>
            <a:endParaRPr lang="en-US" dirty="0"/>
          </a:p>
          <a:p>
            <a:pPr lvl="1"/>
            <a:r>
              <a:rPr lang="en-US" dirty="0" smtClean="0"/>
              <a:t>Order </a:t>
            </a:r>
            <a:r>
              <a:rPr lang="en-US" dirty="0"/>
              <a:t>dependent</a:t>
            </a:r>
          </a:p>
          <a:p>
            <a:pPr lvl="1"/>
            <a:r>
              <a:rPr lang="en-US" dirty="0" smtClean="0"/>
              <a:t>Different constructions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www.dofactory.com/net/builder-design-pattern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361" y="2209800"/>
            <a:ext cx="4418251" cy="1904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909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Builder is used by Director</a:t>
            </a:r>
          </a:p>
          <a:p>
            <a:r>
              <a:rPr lang="en-US" dirty="0" smtClean="0"/>
              <a:t>Builder is implemented by</a:t>
            </a:r>
            <a:br>
              <a:rPr lang="en-US" dirty="0" smtClean="0"/>
            </a:br>
            <a:r>
              <a:rPr lang="en-US" dirty="0" smtClean="0"/>
              <a:t>a concrete builder</a:t>
            </a:r>
          </a:p>
          <a:p>
            <a:r>
              <a:rPr lang="en-US" dirty="0" smtClean="0"/>
              <a:t>Product is produced by the concrete builder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Builder Pattern (2)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2139" y="1366927"/>
            <a:ext cx="10855672" cy="3890873"/>
            <a:chOff x="466725" y="1144078"/>
            <a:chExt cx="8143875" cy="3890873"/>
          </a:xfrm>
        </p:grpSpPr>
        <p:grpSp>
          <p:nvGrpSpPr>
            <p:cNvPr id="16" name="Group 15"/>
            <p:cNvGrpSpPr/>
            <p:nvPr/>
          </p:nvGrpSpPr>
          <p:grpSpPr>
            <a:xfrm>
              <a:off x="2305050" y="1239328"/>
              <a:ext cx="6305550" cy="3795623"/>
              <a:chOff x="1447800" y="1219200"/>
              <a:chExt cx="6305550" cy="3795623"/>
            </a:xfrm>
          </p:grpSpPr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447800" y="1219200"/>
                <a:ext cx="2209800" cy="609600"/>
              </a:xfrm>
              <a:prstGeom prst="rect">
                <a:avLst/>
              </a:prstGeom>
              <a:solidFill>
                <a:srgbClr val="663606"/>
              </a:solidFill>
              <a:ln>
                <a:solidFill>
                  <a:srgbClr val="F8D49E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indent="0" algn="ctr" eaLnBrk="0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  <a:tabLst>
                    <a:tab pos="282575" algn="l"/>
                  </a:tabLst>
                  <a:defRPr sz="3200" b="1">
                    <a:solidFill>
                      <a:srgbClr val="EBFF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  <a:lvl2pPr marL="630238" indent="-27305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8FD600"/>
                  </a:buClr>
                  <a:buFont typeface="Wingdings 2" pitchFamily="18" charset="2"/>
                  <a:buChar char=""/>
                  <a:defRPr sz="30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2pPr>
                <a:lvl3pPr marL="922338" indent="-27305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FAD9F"/>
                  </a:buClr>
                  <a:buFont typeface="Wingdings 2" pitchFamily="18" charset="2"/>
                  <a:buChar char=""/>
                  <a:defRPr sz="2800" b="1">
                    <a:solidFill>
                      <a:srgbClr val="F5FFC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3pPr>
                <a:lvl4pPr marL="1187450" indent="-22860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ACF82"/>
                  </a:buClr>
                  <a:buFont typeface="Wingdings 2" pitchFamily="18" charset="2"/>
                  <a:buChar char=""/>
                  <a:defRPr sz="26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4pPr>
                <a:lvl5pPr marL="1425575" indent="-22860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46A6BD"/>
                  </a:buClr>
                  <a:buFont typeface="Wingdings 2" pitchFamily="18" charset="2"/>
                  <a:buChar char=""/>
                  <a:defRPr sz="24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5pPr>
                <a:lvl6pPr marL="1673352" indent="-228600"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"/>
                  <a:defRPr sz="1800">
                    <a:solidFill>
                      <a:schemeClr val="tx1"/>
                    </a:solidFill>
                  </a:defRPr>
                </a:lvl6pPr>
                <a:lvl7pPr marL="1911096" indent="-22860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"/>
                  <a:defRPr sz="1600">
                    <a:solidFill>
                      <a:schemeClr val="tx1"/>
                    </a:solidFill>
                  </a:defRPr>
                </a:lvl7pPr>
                <a:lvl8pPr marL="2121408" indent="-18288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>
                    <a:solidFill>
                      <a:schemeClr val="tx1"/>
                    </a:solidFill>
                  </a:defRPr>
                </a:lvl8pPr>
                <a:lvl9pPr marL="2322576" indent="-18288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Director</a:t>
                </a:r>
              </a:p>
            </p:txBody>
          </p:sp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447800" y="2424023"/>
                <a:ext cx="2209800" cy="609600"/>
              </a:xfrm>
              <a:prstGeom prst="rect">
                <a:avLst/>
              </a:prstGeom>
              <a:solidFill>
                <a:srgbClr val="663606"/>
              </a:solidFill>
              <a:ln>
                <a:solidFill>
                  <a:srgbClr val="F8D49E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indent="0" algn="ctr" eaLnBrk="0" hangingPunct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None/>
                  <a:tabLst>
                    <a:tab pos="282575" algn="l"/>
                  </a:tabLst>
                  <a:defRPr sz="3200" b="1">
                    <a:solidFill>
                      <a:srgbClr val="EBFF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  <a:lvl2pPr marL="630238" indent="-27305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8FD600"/>
                  </a:buClr>
                  <a:buFont typeface="Wingdings 2" pitchFamily="18" charset="2"/>
                  <a:buChar char=""/>
                  <a:defRPr sz="30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2pPr>
                <a:lvl3pPr marL="922338" indent="-27305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FAD9F"/>
                  </a:buClr>
                  <a:buFont typeface="Wingdings 2" pitchFamily="18" charset="2"/>
                  <a:buChar char=""/>
                  <a:defRPr sz="2800" b="1">
                    <a:solidFill>
                      <a:srgbClr val="F5FFC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3pPr>
                <a:lvl4pPr marL="1187450" indent="-22860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ACF82"/>
                  </a:buClr>
                  <a:buFont typeface="Wingdings 2" pitchFamily="18" charset="2"/>
                  <a:buChar char=""/>
                  <a:defRPr sz="26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4pPr>
                <a:lvl5pPr marL="1425575" indent="-228600" eaLnBrk="0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46A6BD"/>
                  </a:buClr>
                  <a:buFont typeface="Wingdings 2" pitchFamily="18" charset="2"/>
                  <a:buChar char=""/>
                  <a:defRPr sz="2400" b="1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5pPr>
                <a:lvl6pPr marL="1673352" indent="-228600"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"/>
                  <a:defRPr sz="1800">
                    <a:solidFill>
                      <a:schemeClr val="tx1"/>
                    </a:solidFill>
                  </a:defRPr>
                </a:lvl6pPr>
                <a:lvl7pPr marL="1911096" indent="-22860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"/>
                  <a:defRPr sz="1600">
                    <a:solidFill>
                      <a:schemeClr val="tx1"/>
                    </a:solidFill>
                  </a:defRPr>
                </a:lvl7pPr>
                <a:lvl8pPr marL="2121408" indent="-18288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>
                    <a:solidFill>
                      <a:schemeClr val="tx1"/>
                    </a:solidFill>
                  </a:defRPr>
                </a:lvl8pPr>
                <a:lvl9pPr marL="2322576" indent="-182880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Builder</a:t>
                </a:r>
              </a:p>
            </p:txBody>
          </p:sp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381500" y="2424023"/>
                <a:ext cx="3371850" cy="609600"/>
              </a:xfrm>
              <a:prstGeom prst="rect">
                <a:avLst/>
              </a:prstGeom>
              <a:solidFill>
                <a:srgbClr val="663606"/>
              </a:solidFill>
              <a:ln>
                <a:solidFill>
                  <a:srgbClr val="F8D49E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/>
              <a:lstStyle>
                <a:lvl1pPr marL="282575" indent="-282575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Char char=""/>
                  <a:tabLst>
                    <a:tab pos="282575" algn="l"/>
                  </a:tabLst>
                  <a:defRPr sz="3200" b="1" kern="1200">
                    <a:solidFill>
                      <a:srgbClr val="EBFF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30238" indent="-27305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8FD600"/>
                  </a:buClr>
                  <a:buFont typeface="Wingdings 2" pitchFamily="18" charset="2"/>
                  <a:buChar char=""/>
                  <a:defRPr sz="30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22338" indent="-27305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FAD9F"/>
                  </a:buClr>
                  <a:buFont typeface="Wingdings 2" pitchFamily="18" charset="2"/>
                  <a:buChar char=""/>
                  <a:defRPr sz="2800" b="1" kern="1200">
                    <a:solidFill>
                      <a:srgbClr val="F5FFC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187450" indent="-22860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ACF82"/>
                  </a:buClr>
                  <a:buFont typeface="Wingdings 2" pitchFamily="18" charset="2"/>
                  <a:buChar char=""/>
                  <a:defRPr sz="26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425575" indent="-22860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46A6BD"/>
                  </a:buClr>
                  <a:buFont typeface="Wingdings 2" pitchFamily="18" charset="2"/>
                  <a:buChar char=""/>
                  <a:defRPr sz="24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673352" indent="-22860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11096" indent="-22860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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21408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22576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Concrete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Builder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7" idx="1"/>
              </p:cNvCxnSpPr>
              <p:nvPr/>
            </p:nvCxnSpPr>
            <p:spPr>
              <a:xfrm flipH="1">
                <a:off x="3657600" y="2728823"/>
                <a:ext cx="72390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6" idx="0"/>
              </p:cNvCxnSpPr>
              <p:nvPr/>
            </p:nvCxnSpPr>
            <p:spPr>
              <a:xfrm flipV="1">
                <a:off x="2552700" y="1828800"/>
                <a:ext cx="0" cy="59522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4946350" y="3871823"/>
                <a:ext cx="2242149" cy="1143000"/>
              </a:xfrm>
              <a:prstGeom prst="rect">
                <a:avLst/>
              </a:prstGeom>
              <a:solidFill>
                <a:srgbClr val="663606"/>
              </a:solidFill>
              <a:ln>
                <a:solidFill>
                  <a:srgbClr val="F8D49E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>
                <a:lvl1pPr marL="282575" indent="-282575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  <a:buFont typeface="Wingdings 2" pitchFamily="18" charset="2"/>
                  <a:buChar char=""/>
                  <a:tabLst>
                    <a:tab pos="282575" algn="l"/>
                  </a:tabLst>
                  <a:defRPr sz="3200" b="1" kern="1200">
                    <a:solidFill>
                      <a:srgbClr val="EBFFD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30238" indent="-27305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8FD600"/>
                  </a:buClr>
                  <a:buFont typeface="Wingdings 2" pitchFamily="18" charset="2"/>
                  <a:buChar char=""/>
                  <a:defRPr sz="30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22338" indent="-27305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FAD9F"/>
                  </a:buClr>
                  <a:buFont typeface="Wingdings 2" pitchFamily="18" charset="2"/>
                  <a:buChar char=""/>
                  <a:defRPr sz="2800" b="1" kern="1200">
                    <a:solidFill>
                      <a:srgbClr val="F5FFC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187450" indent="-22860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ACF82"/>
                  </a:buClr>
                  <a:buFont typeface="Wingdings 2" pitchFamily="18" charset="2"/>
                  <a:buChar char=""/>
                  <a:defRPr sz="26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425575" indent="-228600" algn="l" rtl="0" eaLnBrk="0" fontAlgn="base" hangingPunct="0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46A6BD"/>
                  </a:buClr>
                  <a:buFont typeface="Wingdings 2" pitchFamily="18" charset="2"/>
                  <a:buChar char=""/>
                  <a:defRPr sz="2400" b="1" kern="120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673352" indent="-22860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11096" indent="-22860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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21408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22576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 2"/>
                  <a:buChar char="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H="1">
                <a:off x="6067425" y="3045126"/>
                <a:ext cx="1" cy="83532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7" name="Rounded Rectangle 16"/>
            <p:cNvSpPr/>
            <p:nvPr/>
          </p:nvSpPr>
          <p:spPr>
            <a:xfrm>
              <a:off x="1009787" y="2406051"/>
              <a:ext cx="1332781" cy="6857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Define the steps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66725" y="1144078"/>
              <a:ext cx="1905000" cy="8000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Put the steps in the right order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238750" y="2040468"/>
              <a:ext cx="3371850" cy="403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Defines the implementation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2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Factory for </a:t>
            </a:r>
            <a:r>
              <a:rPr lang="en-US" dirty="0" smtClean="0"/>
              <a:t>cloning new instances from a prototype</a:t>
            </a:r>
          </a:p>
          <a:p>
            <a:pPr lvl="1"/>
            <a:r>
              <a:rPr lang="en-US" dirty="0"/>
              <a:t>Create new objects by copying this prototype</a:t>
            </a:r>
          </a:p>
          <a:p>
            <a:pPr lvl="1"/>
            <a:r>
              <a:rPr lang="en-US" dirty="0" smtClean="0"/>
              <a:t>Instead </a:t>
            </a:r>
            <a:r>
              <a:rPr lang="en-US" dirty="0"/>
              <a:t>of </a:t>
            </a:r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</a:t>
            </a:r>
            <a:r>
              <a:rPr lang="en-US" dirty="0"/>
              <a:t>keyword</a:t>
            </a:r>
          </a:p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ICloneable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interface </a:t>
            </a:r>
            <a:r>
              <a:rPr lang="en-US" dirty="0" smtClean="0"/>
              <a:t>acts </a:t>
            </a:r>
            <a:r>
              <a:rPr lang="en-US" dirty="0"/>
              <a:t>as </a:t>
            </a:r>
            <a:r>
              <a:rPr lang="en-US" dirty="0" smtClean="0"/>
              <a:t>Prototype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www.dofactory.com/net/prototype-design-pattern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7538" y="3810000"/>
            <a:ext cx="5379474" cy="1655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http://sourcemaking.com/files/sm/images/patterns/Prototype_example1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20" y="3799467"/>
            <a:ext cx="5313143" cy="16159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6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6294" y="1465398"/>
            <a:ext cx="11376237" cy="820600"/>
          </a:xfrm>
        </p:spPr>
        <p:txBody>
          <a:bodyPr/>
          <a:lstStyle/>
          <a:p>
            <a:r>
              <a:rPr lang="en-US" dirty="0" smtClean="0"/>
              <a:t>What is a Design Pattern?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2589" y="2097878"/>
            <a:ext cx="10563648" cy="719034"/>
          </a:xfrm>
        </p:spPr>
        <p:txBody>
          <a:bodyPr/>
          <a:lstStyle/>
          <a:p>
            <a:r>
              <a:rPr lang="en-US" dirty="0" smtClean="0"/>
              <a:t>Name, Problem, Solution and Consequences</a:t>
            </a:r>
            <a:endParaRPr lang="en-US" dirty="0"/>
          </a:p>
        </p:txBody>
      </p:sp>
      <p:pic>
        <p:nvPicPr>
          <p:cNvPr id="2050" name="Picture 2" descr="http://cdn.thegloss.com/files/2010/11/babynam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635">
            <a:off x="8706868" y="3454861"/>
            <a:ext cx="2267039" cy="1900594"/>
          </a:xfrm>
          <a:prstGeom prst="roundRect">
            <a:avLst>
              <a:gd name="adj" fmla="val 802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ighlandparkfps.pbworks.com/f/problem%20solve-thum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530" y="3675634"/>
            <a:ext cx="3056481" cy="2115566"/>
          </a:xfrm>
          <a:prstGeom prst="rect">
            <a:avLst/>
          </a:prstGeom>
          <a:noFill/>
          <a:effectLst>
            <a:glow rad="101600">
              <a:schemeClr val="accent6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1559">
            <a:off x="882020" y="3505200"/>
            <a:ext cx="3250353" cy="1828800"/>
          </a:xfrm>
          <a:prstGeom prst="roundRect">
            <a:avLst>
              <a:gd name="adj" fmla="val 9072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9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4535463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Avoid expensive </a:t>
            </a:r>
            <a:r>
              <a:rPr lang="en-US" dirty="0" smtClean="0"/>
              <a:t>acquisition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release of </a:t>
            </a:r>
            <a:r>
              <a:rPr lang="en-US" dirty="0" smtClean="0"/>
              <a:t>resources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recycling unused </a:t>
            </a:r>
            <a:r>
              <a:rPr lang="en-US" dirty="0" smtClean="0"/>
              <a:t>objects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Lazy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Tactic of delaying the creation of an object,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calculation of </a:t>
            </a:r>
            <a:r>
              <a:rPr lang="en-US" dirty="0" smtClean="0"/>
              <a:t>a </a:t>
            </a:r>
            <a:r>
              <a:rPr lang="en-US" dirty="0" smtClean="0"/>
              <a:t>value, or </a:t>
            </a:r>
            <a:r>
              <a:rPr lang="en-US" dirty="0"/>
              <a:t>some </a:t>
            </a:r>
            <a:r>
              <a:rPr lang="en-US" dirty="0" smtClean="0"/>
              <a:t>other</a:t>
            </a:r>
            <a:br>
              <a:rPr lang="en-US" dirty="0" smtClean="0"/>
            </a:br>
            <a:r>
              <a:rPr lang="en-US" dirty="0" smtClean="0"/>
              <a:t>expensive process </a:t>
            </a:r>
            <a:r>
              <a:rPr lang="en-US" dirty="0"/>
              <a:t>until </a:t>
            </a:r>
            <a:r>
              <a:rPr lang="en-US" dirty="0" smtClean="0"/>
              <a:t>the first </a:t>
            </a:r>
            <a:r>
              <a:rPr lang="en-US" dirty="0" smtClean="0"/>
              <a:t>time it </a:t>
            </a:r>
            <a:r>
              <a:rPr lang="en-US" dirty="0"/>
              <a:t>is </a:t>
            </a:r>
            <a:r>
              <a:rPr lang="en-US" dirty="0" smtClean="0"/>
              <a:t>needed</a:t>
            </a:r>
            <a:endParaRPr lang="en-US" dirty="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Creational Patterns</a:t>
            </a:r>
            <a:endParaRPr lang="en-US" dirty="0"/>
          </a:p>
        </p:txBody>
      </p:sp>
      <p:pic>
        <p:nvPicPr>
          <p:cNvPr id="2050" name="Picture 2" descr="http://sourcemaking.com/files/sm/images/patterns/Object_pool_exampl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71" y="1643841"/>
            <a:ext cx="3903835" cy="206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cat-lovers-gifts.com/images/cat_designs_280x280/design_lazy_cat_whi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170125"/>
            <a:ext cx="2232037" cy="1674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323820"/>
            <a:ext cx="10820400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Design Patterns: Introduction. Creational Design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7157" y="457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90600"/>
            <a:ext cx="11804821" cy="563879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Design Patterns</a:t>
            </a:r>
          </a:p>
          <a:p>
            <a:pPr marL="819096" lvl="1" indent="-514350"/>
            <a:r>
              <a:rPr lang="en-US" sz="3000" dirty="0" smtClean="0"/>
              <a:t>Common solutions to well-known problems</a:t>
            </a:r>
          </a:p>
          <a:p>
            <a:pPr marL="819096" lvl="1" indent="-514350"/>
            <a:r>
              <a:rPr lang="en-US" sz="3000" dirty="0" smtClean="0"/>
              <a:t>Allow better design and code reuse</a:t>
            </a:r>
          </a:p>
          <a:p>
            <a:pPr marL="819096" lvl="1" indent="-514350"/>
            <a:r>
              <a:rPr lang="en-US" sz="3000" dirty="0" smtClean="0"/>
              <a:t>Provide code style unification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Pros and Cons of Design </a:t>
            </a:r>
            <a:r>
              <a:rPr lang="en-US" sz="3200" dirty="0" smtClean="0"/>
              <a:t>Patterns</a:t>
            </a:r>
          </a:p>
          <a:p>
            <a:pPr marL="819096" lvl="1" indent="-514350"/>
            <a:r>
              <a:rPr lang="en-US" sz="3000" dirty="0" smtClean="0"/>
              <a:t>Overdesign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Types of Design Patterns</a:t>
            </a:r>
          </a:p>
          <a:p>
            <a:pPr lvl="1"/>
            <a:r>
              <a:rPr lang="en-US" dirty="0"/>
              <a:t>Creational </a:t>
            </a:r>
            <a:r>
              <a:rPr lang="en-US" dirty="0" smtClean="0"/>
              <a:t>patterns – Singleton, Factory Method, </a:t>
            </a:r>
            <a:br>
              <a:rPr lang="en-US" dirty="0" smtClean="0"/>
            </a:br>
            <a:r>
              <a:rPr lang="en-US" dirty="0" smtClean="0"/>
              <a:t>Abstract Factory, Builder, Prototype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524000"/>
            <a:ext cx="359499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95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Patterns: Introduction.</a:t>
            </a:r>
            <a:br>
              <a:rPr lang="en-US" dirty="0" smtClean="0"/>
            </a:br>
            <a:r>
              <a:rPr lang="en-US" dirty="0" smtClean="0"/>
              <a:t>Creational Design Patterns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>
                <a:hlinkClick r:id="rId15"/>
              </a:rPr>
              <a:t>https://softuni.bg/courses/high-quality-code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solidFill>
                  <a:srgbClr val="FF0000"/>
                </a:solidFill>
                <a:hlinkClick r:id="rId7"/>
              </a:rPr>
              <a:t>High Quality Code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193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3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General</a:t>
            </a:r>
            <a:r>
              <a:rPr lang="en-US" sz="3600" dirty="0"/>
              <a:t> and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reusable</a:t>
            </a:r>
            <a:r>
              <a:rPr lang="en-US" sz="3600" dirty="0"/>
              <a:t> solutions to common problems in software design</a:t>
            </a:r>
          </a:p>
          <a:p>
            <a:pPr lvl="1"/>
            <a:r>
              <a:rPr lang="en-US" sz="3600" dirty="0"/>
              <a:t>Problem/solution pairs within a given context</a:t>
            </a:r>
          </a:p>
          <a:p>
            <a:r>
              <a:rPr lang="en-US" sz="3600" dirty="0"/>
              <a:t>Not a finished solution</a:t>
            </a:r>
          </a:p>
          <a:p>
            <a:r>
              <a:rPr lang="en-US" sz="3600" dirty="0"/>
              <a:t>A template or recipe for solving certain problems</a:t>
            </a:r>
          </a:p>
          <a:p>
            <a:r>
              <a:rPr lang="en-US" sz="3600" dirty="0"/>
              <a:t>With names to identify and talk about them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Design Patterns 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7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Patterns deal with</a:t>
            </a:r>
          </a:p>
          <a:p>
            <a:pPr lvl="1"/>
            <a:r>
              <a:rPr lang="en-US" dirty="0" smtClean="0"/>
              <a:t>Application and system design</a:t>
            </a:r>
          </a:p>
          <a:p>
            <a:pPr lvl="1"/>
            <a:r>
              <a:rPr lang="en-US" dirty="0" smtClean="0"/>
              <a:t>Abstractions on top of code</a:t>
            </a:r>
          </a:p>
          <a:p>
            <a:pPr lvl="1"/>
            <a:r>
              <a:rPr lang="en-US" dirty="0" smtClean="0"/>
              <a:t>Relationships between classes or other collaborators</a:t>
            </a:r>
          </a:p>
          <a:p>
            <a:pPr lvl="1"/>
            <a:r>
              <a:rPr lang="en-US" dirty="0" smtClean="0"/>
              <a:t>Problems that have already been solved</a:t>
            </a:r>
          </a:p>
          <a:p>
            <a:r>
              <a:rPr lang="en-US" dirty="0" smtClean="0"/>
              <a:t>Patterns are not concerned with</a:t>
            </a:r>
          </a:p>
          <a:p>
            <a:pPr lvl="1"/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Specific implementation classes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Design Patterns Are</a:t>
            </a:r>
            <a:r>
              <a:rPr lang="en-US" dirty="0" smtClean="0"/>
              <a:t>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1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Christopher Alexander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Very successful architect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A </a:t>
            </a:r>
            <a:r>
              <a:rPr lang="en-GB" dirty="0"/>
              <a:t>Pattern </a:t>
            </a:r>
            <a:r>
              <a:rPr lang="en-GB" dirty="0" smtClean="0"/>
              <a:t>Language: Towns,</a:t>
            </a:r>
            <a:br>
              <a:rPr lang="en-GB" dirty="0" smtClean="0"/>
            </a:br>
            <a:r>
              <a:rPr lang="en-GB" dirty="0" smtClean="0"/>
              <a:t>Buildings, Construction, 1977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Context</a:t>
            </a:r>
            <a:r>
              <a:rPr lang="en-GB" dirty="0"/>
              <a:t>: </a:t>
            </a:r>
            <a:endParaRPr lang="en-GB" dirty="0" smtClean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City </a:t>
            </a:r>
            <a:r>
              <a:rPr lang="en-GB" dirty="0"/>
              <a:t>Planning and Building </a:t>
            </a:r>
            <a:r>
              <a:rPr lang="en-GB" dirty="0" smtClean="0"/>
              <a:t>architectures</a:t>
            </a:r>
            <a:endParaRPr lang="en-GB" dirty="0"/>
          </a:p>
        </p:txBody>
      </p:sp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Origins of Design Patterns</a:t>
            </a:r>
            <a:endParaRPr lang="en-GB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13910" y="4902672"/>
            <a:ext cx="10360501" cy="1421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"Each 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pattern describes a problem which occurs over and over again in our environment and then describes the core of the solution to that problem, in such a way that you can use this solution a million times over, without ever doing it in the same way </a:t>
            </a:r>
            <a:r>
              <a:rPr lang="en-US" sz="2400" b="1" dirty="0" smtClean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twice".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1026" name="Picture 2" descr="http://3.bp.blogspot.com/_N_hXJFSdQgo/TPTVReRrzkI/AAAAAAAAABE/yVQeLhQRSSQ/s1600/roman_architect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3" y="1676400"/>
            <a:ext cx="3471805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484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Search for recurring successful designs </a:t>
            </a:r>
            <a:endParaRPr lang="en-GB" dirty="0" smtClean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Emergent </a:t>
            </a:r>
            <a:r>
              <a:rPr lang="en-GB" dirty="0"/>
              <a:t>designs from </a:t>
            </a:r>
            <a:r>
              <a:rPr lang="en-GB" dirty="0" smtClean="0"/>
              <a:t>practice</a:t>
            </a:r>
            <a:endParaRPr lang="en-GB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Supporting higher levels of </a:t>
            </a:r>
            <a:r>
              <a:rPr lang="en-GB" dirty="0" smtClean="0"/>
              <a:t>design reuse is </a:t>
            </a:r>
            <a:r>
              <a:rPr lang="en-GB" dirty="0"/>
              <a:t>quite challenging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Described in Gama, </a:t>
            </a:r>
            <a:r>
              <a:rPr lang="en-GB" dirty="0" smtClean="0"/>
              <a:t>Helm,</a:t>
            </a:r>
            <a:br>
              <a:rPr lang="en-GB" dirty="0" smtClean="0"/>
            </a:br>
            <a:r>
              <a:rPr lang="en-GB" dirty="0" smtClean="0"/>
              <a:t>Johnson</a:t>
            </a:r>
            <a:r>
              <a:rPr lang="en-GB" dirty="0"/>
              <a:t>, Vlissides 1995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</a:t>
            </a:r>
            <a:r>
              <a:rPr lang="en-GB" dirty="0"/>
              <a:t>i.e</a:t>
            </a:r>
            <a:r>
              <a:rPr lang="en-GB" dirty="0" smtClean="0"/>
              <a:t>., "Gang </a:t>
            </a:r>
            <a:r>
              <a:rPr lang="en-GB" dirty="0"/>
              <a:t>of </a:t>
            </a:r>
            <a:r>
              <a:rPr lang="en-GB" dirty="0" smtClean="0"/>
              <a:t>Four Book")</a:t>
            </a:r>
            <a:endParaRPr lang="en-GB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Based on work by Christopher Alexander </a:t>
            </a:r>
            <a:endParaRPr lang="en-GB" dirty="0" smtClean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An Architect </a:t>
            </a:r>
            <a:r>
              <a:rPr lang="en-GB" dirty="0"/>
              <a:t>on building homes, buildings and </a:t>
            </a:r>
            <a:r>
              <a:rPr lang="en-GB" dirty="0" smtClean="0"/>
              <a:t>towns</a:t>
            </a:r>
            <a:endParaRPr lang="en-GB" dirty="0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Origins of Design Patterns (2)</a:t>
            </a:r>
            <a:endParaRPr lang="en-GB" sz="3200" baseline="-25000" dirty="0"/>
          </a:p>
        </p:txBody>
      </p:sp>
      <p:pic>
        <p:nvPicPr>
          <p:cNvPr id="10242" name="Picture 2" descr="http://codinghorror.typepad.com/.a/6a0120a85dcdae970b012877701400970c-p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843" y="3352800"/>
            <a:ext cx="1943371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677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Graphical notation is generally not sufficient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In order to reuse design decisions the alternatives and trade-offs that led to the decisions are critical knowledge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Concrete examples are also important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The history of the why, when, and how set the stage for the context of </a:t>
            </a:r>
            <a:r>
              <a:rPr lang="en-GB" dirty="0" smtClean="0"/>
              <a:t>usage</a:t>
            </a:r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Describing Design Patterns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458" y="4027974"/>
            <a:ext cx="11566039" cy="2525226"/>
            <a:chOff x="223901" y="3993673"/>
            <a:chExt cx="8676789" cy="2525226"/>
          </a:xfrm>
        </p:grpSpPr>
        <p:sp>
          <p:nvSpPr>
            <p:cNvPr id="5" name="Rectangle 2"/>
            <p:cNvSpPr txBox="1">
              <a:spLocks noChangeArrowheads="1"/>
            </p:cNvSpPr>
            <p:nvPr/>
          </p:nvSpPr>
          <p:spPr>
            <a:xfrm rot="440435">
              <a:off x="651210" y="4597454"/>
              <a:ext cx="2468880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Pattern name</a:t>
              </a:r>
            </a:p>
          </p:txBody>
        </p:sp>
        <p:sp>
          <p:nvSpPr>
            <p:cNvPr id="6" name="Rectangle 2"/>
            <p:cNvSpPr txBox="1">
              <a:spLocks noChangeArrowheads="1"/>
            </p:cNvSpPr>
            <p:nvPr/>
          </p:nvSpPr>
          <p:spPr>
            <a:xfrm rot="21021543">
              <a:off x="2442562" y="5145392"/>
              <a:ext cx="1247338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Intent</a:t>
              </a:r>
            </a:p>
          </p:txBody>
        </p:sp>
        <p:sp>
          <p:nvSpPr>
            <p:cNvPr id="7" name="Rectangle 2"/>
            <p:cNvSpPr txBox="1">
              <a:spLocks noChangeArrowheads="1"/>
            </p:cNvSpPr>
            <p:nvPr/>
          </p:nvSpPr>
          <p:spPr>
            <a:xfrm>
              <a:off x="3669919" y="5306903"/>
              <a:ext cx="2741651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Also Known As</a:t>
              </a:r>
            </a:p>
          </p:txBody>
        </p:sp>
        <p:sp>
          <p:nvSpPr>
            <p:cNvPr id="8" name="Rectangle 2"/>
            <p:cNvSpPr txBox="1">
              <a:spLocks noChangeArrowheads="1"/>
            </p:cNvSpPr>
            <p:nvPr/>
          </p:nvSpPr>
          <p:spPr>
            <a:xfrm rot="1074812">
              <a:off x="2474667" y="4537146"/>
              <a:ext cx="2018787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Motivation</a:t>
              </a:r>
            </a:p>
          </p:txBody>
        </p:sp>
        <p:sp>
          <p:nvSpPr>
            <p:cNvPr id="9" name="Rectangle 2"/>
            <p:cNvSpPr txBox="1">
              <a:spLocks noChangeArrowheads="1"/>
            </p:cNvSpPr>
            <p:nvPr/>
          </p:nvSpPr>
          <p:spPr>
            <a:xfrm rot="21021543">
              <a:off x="223901" y="5174175"/>
              <a:ext cx="2295789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Applicability</a:t>
              </a:r>
            </a:p>
          </p:txBody>
        </p:sp>
        <p:sp>
          <p:nvSpPr>
            <p:cNvPr id="10" name="Rectangle 2"/>
            <p:cNvSpPr txBox="1">
              <a:spLocks noChangeArrowheads="1"/>
            </p:cNvSpPr>
            <p:nvPr/>
          </p:nvSpPr>
          <p:spPr>
            <a:xfrm rot="698701">
              <a:off x="4052311" y="4317776"/>
              <a:ext cx="1857117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Structure</a:t>
              </a:r>
            </a:p>
          </p:txBody>
        </p:sp>
        <p:sp>
          <p:nvSpPr>
            <p:cNvPr id="11" name="Rectangle 2"/>
            <p:cNvSpPr txBox="1">
              <a:spLocks noChangeArrowheads="1"/>
            </p:cNvSpPr>
            <p:nvPr/>
          </p:nvSpPr>
          <p:spPr>
            <a:xfrm rot="21348200">
              <a:off x="4435046" y="4803382"/>
              <a:ext cx="2209802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Participants</a:t>
              </a:r>
            </a:p>
          </p:txBody>
        </p:sp>
        <p:sp>
          <p:nvSpPr>
            <p:cNvPr id="13" name="Rectangle 2"/>
            <p:cNvSpPr txBox="1">
              <a:spLocks noChangeArrowheads="1"/>
            </p:cNvSpPr>
            <p:nvPr/>
          </p:nvSpPr>
          <p:spPr>
            <a:xfrm rot="20746091">
              <a:off x="5968957" y="3993673"/>
              <a:ext cx="2703118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Collaborations</a:t>
              </a:r>
            </a:p>
          </p:txBody>
        </p:sp>
        <p:sp>
          <p:nvSpPr>
            <p:cNvPr id="14" name="Rectangle 2"/>
            <p:cNvSpPr txBox="1">
              <a:spLocks noChangeArrowheads="1"/>
            </p:cNvSpPr>
            <p:nvPr/>
          </p:nvSpPr>
          <p:spPr>
            <a:xfrm rot="21197300">
              <a:off x="6271858" y="5353199"/>
              <a:ext cx="2591909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Consequences</a:t>
              </a: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 rot="21347676">
              <a:off x="506860" y="5793473"/>
              <a:ext cx="2899548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Implementation</a:t>
              </a:r>
            </a:p>
          </p:txBody>
        </p:sp>
        <p:sp>
          <p:nvSpPr>
            <p:cNvPr id="16" name="Rectangle 2"/>
            <p:cNvSpPr txBox="1">
              <a:spLocks noChangeArrowheads="1"/>
            </p:cNvSpPr>
            <p:nvPr/>
          </p:nvSpPr>
          <p:spPr>
            <a:xfrm rot="474365">
              <a:off x="3359043" y="5846297"/>
              <a:ext cx="2341356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Sample Code</a:t>
              </a:r>
            </a:p>
          </p:txBody>
        </p:sp>
        <p:sp>
          <p:nvSpPr>
            <p:cNvPr id="17" name="Rectangle 2"/>
            <p:cNvSpPr txBox="1">
              <a:spLocks noChangeArrowheads="1"/>
            </p:cNvSpPr>
            <p:nvPr/>
          </p:nvSpPr>
          <p:spPr>
            <a:xfrm rot="369038">
              <a:off x="6559334" y="4741108"/>
              <a:ext cx="2341356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Known Uses</a:t>
              </a:r>
            </a:p>
          </p:txBody>
        </p:sp>
        <p:sp>
          <p:nvSpPr>
            <p:cNvPr id="18" name="Rectangle 2"/>
            <p:cNvSpPr txBox="1">
              <a:spLocks noChangeArrowheads="1"/>
            </p:cNvSpPr>
            <p:nvPr/>
          </p:nvSpPr>
          <p:spPr>
            <a:xfrm rot="255862">
              <a:off x="5764638" y="5964901"/>
              <a:ext cx="2992733" cy="553998"/>
            </a:xfrm>
            <a:prstGeom prst="rect">
              <a:avLst/>
            </a:prstGeom>
            <a:ln/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911225" algn="l"/>
                  <a:tab pos="1825625" algn="l"/>
                  <a:tab pos="2740025" algn="l"/>
                  <a:tab pos="3654425" algn="l"/>
                  <a:tab pos="4568825" algn="l"/>
                  <a:tab pos="5483225" algn="l"/>
                  <a:tab pos="6397625" algn="l"/>
                  <a:tab pos="7312025" algn="l"/>
                  <a:tab pos="8226425" algn="l"/>
                  <a:tab pos="9140825" algn="l"/>
                  <a:tab pos="10055225" algn="l"/>
                </a:tabLst>
              </a:pPr>
              <a:r>
                <a:rPr lang="en-GB" dirty="0" smtClean="0"/>
                <a:t>Related Patterns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104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Design patterns have </a:t>
            </a:r>
            <a:r>
              <a:rPr lang="en-US" dirty="0" smtClean="0"/>
              <a:t>four </a:t>
            </a:r>
            <a:r>
              <a:rPr lang="en-US" dirty="0"/>
              <a:t>essential elements: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1035050" lvl="2" indent="-285750">
              <a:lnSpc>
                <a:spcPct val="100000"/>
              </a:lnSpc>
            </a:pPr>
            <a:r>
              <a:rPr lang="en-US" dirty="0" smtClean="0"/>
              <a:t>Increases </a:t>
            </a:r>
            <a:r>
              <a:rPr lang="en-US" dirty="0"/>
              <a:t>vocabulary of designers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</a:t>
            </a:r>
          </a:p>
          <a:p>
            <a:pPr marL="1035050" lvl="2" indent="-285750">
              <a:lnSpc>
                <a:spcPct val="100000"/>
              </a:lnSpc>
            </a:pPr>
            <a:r>
              <a:rPr lang="en-US" dirty="0" smtClean="0"/>
              <a:t>Intent</a:t>
            </a:r>
            <a:r>
              <a:rPr lang="en-US" dirty="0"/>
              <a:t>, context, when to apply 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Solution</a:t>
            </a:r>
          </a:p>
          <a:p>
            <a:pPr marL="1035050" lvl="2" indent="-285750">
              <a:lnSpc>
                <a:spcPct val="100000"/>
              </a:lnSpc>
            </a:pPr>
            <a:r>
              <a:rPr lang="en-US" dirty="0" smtClean="0"/>
              <a:t>UML-like </a:t>
            </a:r>
            <a:r>
              <a:rPr lang="en-US" dirty="0"/>
              <a:t>structure, abstract code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Consequences</a:t>
            </a:r>
          </a:p>
          <a:p>
            <a:pPr marL="1035050" lvl="2" indent="-285750">
              <a:lnSpc>
                <a:spcPct val="100000"/>
              </a:lnSpc>
            </a:pPr>
            <a:r>
              <a:rPr lang="en-US" dirty="0" smtClean="0"/>
              <a:t>Results and </a:t>
            </a:r>
            <a:r>
              <a:rPr lang="en-US" dirty="0"/>
              <a:t>tradeoffs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57156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1271</Words>
  <Application>Microsoft Office PowerPoint</Application>
  <PresentationFormat>Custom</PresentationFormat>
  <Paragraphs>299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Design Patterns: Introduction. Creational Design Patterns</vt:lpstr>
      <vt:lpstr>Table of Contents</vt:lpstr>
      <vt:lpstr>What is a Design Pattern?</vt:lpstr>
      <vt:lpstr>What Design Patterns Are?</vt:lpstr>
      <vt:lpstr>What Design Patterns Are? (2)</vt:lpstr>
      <vt:lpstr>Origins of Design Patterns</vt:lpstr>
      <vt:lpstr>Origins of Design Patterns (2)</vt:lpstr>
      <vt:lpstr>Describing Design Patterns</vt:lpstr>
      <vt:lpstr>Elements of Design Patterns</vt:lpstr>
      <vt:lpstr>Pattern Name</vt:lpstr>
      <vt:lpstr>Problem</vt:lpstr>
      <vt:lpstr>Solution</vt:lpstr>
      <vt:lpstr>Consequences</vt:lpstr>
      <vt:lpstr>Why Design Patterns?</vt:lpstr>
      <vt:lpstr>Benefits of Design Patterns</vt:lpstr>
      <vt:lpstr>When to Use Patterns?</vt:lpstr>
      <vt:lpstr>Drawbacks of Design Patterns</vt:lpstr>
      <vt:lpstr>Criticism of Design Patterns</vt:lpstr>
      <vt:lpstr>Types of Design Patterns</vt:lpstr>
      <vt:lpstr>Three Main Types of Patterns</vt:lpstr>
      <vt:lpstr>Creational Patterns</vt:lpstr>
      <vt:lpstr>Creational Patterns</vt:lpstr>
      <vt:lpstr>Singleton</vt:lpstr>
      <vt:lpstr>Simple Factory</vt:lpstr>
      <vt:lpstr>Factory Method</vt:lpstr>
      <vt:lpstr>Abstract Factory</vt:lpstr>
      <vt:lpstr>Builder</vt:lpstr>
      <vt:lpstr>The Builder Pattern (2)</vt:lpstr>
      <vt:lpstr>Prototype</vt:lpstr>
      <vt:lpstr>Other Creational Patterns</vt:lpstr>
      <vt:lpstr>Design Patterns: Introduction. Creational Design Patterns</vt:lpstr>
      <vt:lpstr>Summary</vt:lpstr>
      <vt:lpstr>Design Patterns: Introduction. Creational Design Patterns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Software Design</dc:title>
  <dc:subject>C# Basics Course</dc:subject>
  <dc:creator/>
  <cp:keywords>SOLID, DRY, YAGNI, KISS, SLAP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2016-01-25T09:58:16Z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